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7168"/>
    <a:srgbClr val="91A197"/>
    <a:srgbClr val="CFE9BD"/>
    <a:srgbClr val="BBC5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40D02-F363-4A0C-8957-68B0F52DCEDD}" type="datetimeFigureOut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A201C-BF1F-4AA2-AB3F-FAB8C39342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235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11165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A22A-FAA2-411F-93B2-383FF344449E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7" name="グループ化 6"/>
          <p:cNvGrpSpPr/>
          <p:nvPr userDrawn="1"/>
        </p:nvGrpSpPr>
        <p:grpSpPr>
          <a:xfrm>
            <a:off x="130718" y="5161995"/>
            <a:ext cx="311088" cy="1383075"/>
            <a:chOff x="130718" y="5161995"/>
            <a:chExt cx="311088" cy="1383075"/>
          </a:xfrm>
        </p:grpSpPr>
        <p:sp>
          <p:nvSpPr>
            <p:cNvPr id="20" name="フローチャート: 判断 19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処理 20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判断 21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フローチャート: 端子 22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フローチャート: 端子 23"/>
            <p:cNvSpPr/>
            <p:nvPr userDrawn="1"/>
          </p:nvSpPr>
          <p:spPr>
            <a:xfrm>
              <a:off x="144917" y="5161995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5" name="グループ化 24"/>
          <p:cNvGrpSpPr/>
          <p:nvPr userDrawn="1"/>
        </p:nvGrpSpPr>
        <p:grpSpPr>
          <a:xfrm>
            <a:off x="11737443" y="5161995"/>
            <a:ext cx="311088" cy="1383075"/>
            <a:chOff x="130718" y="5161995"/>
            <a:chExt cx="311088" cy="1383075"/>
          </a:xfrm>
        </p:grpSpPr>
        <p:sp>
          <p:nvSpPr>
            <p:cNvPr id="26" name="フローチャート: 判断 25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処理 26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判断 27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端子 28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端子 29"/>
            <p:cNvSpPr/>
            <p:nvPr userDrawn="1"/>
          </p:nvSpPr>
          <p:spPr>
            <a:xfrm>
              <a:off x="144917" y="5161995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17299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24835-F879-43B2-894C-8D53ED088CAE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8" name="グループ化 7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9" name="フローチャート: 端子 8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フローチャート: 処理 9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判断 10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フローチャート: 処理 11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判断 12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判断 13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処理 15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判断 16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処理 18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判断 19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処理 20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判断 21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フローチャート: 端子 22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4" name="グループ化 23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5" name="フローチャート: 端子 24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フローチャート: 処理 25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判断 26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処理 27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判断 28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判断 29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処理 30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判断 31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判断 32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処理 33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判断 34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処理 35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判断 36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フローチャート: 端子 37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23371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2A87-AA45-4FE3-9D61-21F8A25E360B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10" name="グループ化 9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11" name="フローチャート: 端子 10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フローチャート: 処理 11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判断 12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処理 13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判断 14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判断 15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処理 16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判断 18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処理 19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判断 20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処理 21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フローチャート: 判断 22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フローチャート: 端子 23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5" name="グループ化 24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6" name="フローチャート: 端子 25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処理 26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判断 27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処理 28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判断 29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判断 30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処理 31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判断 32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判断 33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処理 34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判断 35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処理 36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フローチャート: 判断 37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フローチャート: 端子 38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2396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939D2-59C5-4E79-BFF9-BE6EA1CD9241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8" name="グループ化 7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10" name="フローチャート: 端子 9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処理 10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フローチャート: 判断 11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処理 12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判断 13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判断 14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処理 15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判断 16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処理 18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判断 19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処理 20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判断 21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フローチャート: 端子 22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4" name="グループ化 23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5" name="フローチャート: 端子 24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フローチャート: 処理 25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判断 26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処理 27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判断 28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判断 29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処理 30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判断 31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判断 32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処理 33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判断 34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処理 35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判断 36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フローチャート: 端子 38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14314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C0D3F-4175-4921-A92F-FC79B2C5A27A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8" name="グループ化 7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9" name="フローチャート: 端子 8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フローチャート: 処理 9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判断 10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フローチャート: 処理 11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判断 12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判断 13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処理 14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判断 15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判断 16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処理 17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判断 18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処理 19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判断 20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端子 21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3" name="グループ化 22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4" name="フローチャート: 端子 23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フローチャート: 処理 24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フローチャート: 判断 25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処理 26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判断 27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判断 28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処理 29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判断 30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判断 31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処理 32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判断 33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処理 34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判断 35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端子 36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07002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43C8B-67B6-4BE2-8C24-1D473C050A8A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8" name="グループ化 7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9" name="フローチャート: 端子 8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フローチャート: 処理 9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判断 10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処理 12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判断 13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判断 14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処理 15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判断 16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処理 18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判断 19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処理 20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判断 21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フローチャート: 端子 22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4" name="グループ化 23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5" name="フローチャート: 端子 24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フローチャート: 処理 25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判断 26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処理 27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判断 28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判断 29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処理 30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判断 31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判断 32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処理 33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判断 34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処理 35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判断 36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フローチャート: 端子 37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7916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6FB32-C200-46E6-BDED-E1D387A991BA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7" name="グループ化 6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129" name="フローチャート: 端子 128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0" name="フローチャート: 処理 129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1" name="フローチャート: 判断 130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3" name="フローチャート: 処理 132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4" name="フローチャート: 判断 133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5" name="フローチャート: 判断 134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6" name="フローチャート: 処理 135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7" name="フローチャート: 判断 136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8" name="フローチャート: 判断 137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9" name="フローチャート: 処理 138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0" name="フローチャート: 判断 139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1" name="フローチャート: 処理 140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フローチャート: 判断 141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端子 33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6" name="グループ化 35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37" name="フローチャート: 端子 36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フローチャート: 処理 37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フローチャート: 判断 38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フローチャート: 処理 39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フローチャート: 判断 40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フローチャート: 判断 41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フローチャート: 処理 42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フローチャート: 判断 43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フローチャート: 判断 44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フローチャート: 処理 45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フローチャート: 判断 46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フローチャート: 処理 47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フローチャート: 判断 48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フローチャート: 端子 49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9185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6D22C-5388-4687-92B1-E3358A4A98DB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8" name="グループ化 7"/>
          <p:cNvGrpSpPr/>
          <p:nvPr userDrawn="1"/>
        </p:nvGrpSpPr>
        <p:grpSpPr>
          <a:xfrm>
            <a:off x="130718" y="5161995"/>
            <a:ext cx="311088" cy="1383075"/>
            <a:chOff x="130718" y="5161995"/>
            <a:chExt cx="311088" cy="1383075"/>
          </a:xfrm>
        </p:grpSpPr>
        <p:sp>
          <p:nvSpPr>
            <p:cNvPr id="9" name="フローチャート: 判断 8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処理 10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フローチャート: 判断 11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端子 12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端子 13"/>
            <p:cNvSpPr/>
            <p:nvPr userDrawn="1"/>
          </p:nvSpPr>
          <p:spPr>
            <a:xfrm>
              <a:off x="144917" y="5161995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5" name="グループ化 14"/>
          <p:cNvGrpSpPr/>
          <p:nvPr userDrawn="1"/>
        </p:nvGrpSpPr>
        <p:grpSpPr>
          <a:xfrm>
            <a:off x="11737443" y="5161995"/>
            <a:ext cx="311088" cy="1383075"/>
            <a:chOff x="130718" y="5161995"/>
            <a:chExt cx="311088" cy="1383075"/>
          </a:xfrm>
        </p:grpSpPr>
        <p:sp>
          <p:nvSpPr>
            <p:cNvPr id="16" name="フローチャート: 判断 15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処理 16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端子 18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端子 19"/>
            <p:cNvSpPr/>
            <p:nvPr userDrawn="1"/>
          </p:nvSpPr>
          <p:spPr>
            <a:xfrm>
              <a:off x="144917" y="5161995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950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0DC6D-E567-4679-81AF-4F96AE502D9B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9" name="グループ化 8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10" name="フローチャート: 端子 9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処理 10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フローチャート: 判断 11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処理 12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判断 13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判断 14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処理 15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判断 16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処理 18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判断 19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処理 20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判断 21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フローチャート: 端子 22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4" name="グループ化 23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5" name="フローチャート: 端子 24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フローチャート: 処理 25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判断 26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処理 27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判断 28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判断 29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処理 30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判断 31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判断 32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処理 33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判断 34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処理 35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判断 36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フローチャート: 端子 37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349674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23D09-3D7E-4C77-BB70-21F309A12E57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11" name="グループ化 10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12" name="フローチャート: 端子 11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処理 12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判断 13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処理 14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判断 15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判断 16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処理 17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判断 18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判断 19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処理 20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判断 21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フローチャート: 処理 22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フローチャート: 判断 23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フローチャート: 端子 24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6" name="グループ化 25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7" name="フローチャート: 端子 26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処理 27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判断 28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処理 29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判断 30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判断 31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処理 32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判断 33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判断 34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処理 35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判断 36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フローチャート: 処理 37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フローチャート: 判断 38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フローチャート: 端子 39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4323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2595D-40DA-43EE-B6DC-02B291B9C466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7" name="グループ化 6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8" name="フローチャート: 端子 7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フローチャート: 処理 8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フローチャート: 判断 9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処理 10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フローチャート: 判断 11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判断 12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処理 13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判断 14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判断 15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処理 16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処理 18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判断 19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端子 20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2" name="グループ化 21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3" name="フローチャート: 端子 22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フローチャート: 処理 23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フローチャート: 判断 24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フローチャート: 処理 25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判断 26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判断 27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処理 28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判断 29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判断 30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処理 31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判断 32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処理 33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判断 34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端子 35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82463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222B0-2108-4AC2-9C5D-D61A58338130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42" name="グループ化 41"/>
          <p:cNvGrpSpPr/>
          <p:nvPr userDrawn="1"/>
        </p:nvGrpSpPr>
        <p:grpSpPr>
          <a:xfrm>
            <a:off x="130718" y="233734"/>
            <a:ext cx="315110" cy="6311336"/>
            <a:chOff x="130718" y="233734"/>
            <a:chExt cx="315110" cy="6311336"/>
          </a:xfrm>
        </p:grpSpPr>
        <p:sp>
          <p:nvSpPr>
            <p:cNvPr id="6" name="フローチャート: 端子 5"/>
            <p:cNvSpPr/>
            <p:nvPr userDrawn="1"/>
          </p:nvSpPr>
          <p:spPr>
            <a:xfrm>
              <a:off x="149298" y="233734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フローチャート: 処理 6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フローチャート: 判断 7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フローチャート: 処理 8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フローチャート: 判断 9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判断 10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フローチャート: 処理 11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判断 12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判断 13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処理 14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判断 15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処理 16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端子 18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処理 34"/>
            <p:cNvSpPr/>
            <p:nvPr userDrawn="1"/>
          </p:nvSpPr>
          <p:spPr>
            <a:xfrm>
              <a:off x="190037" y="481203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判断 35"/>
            <p:cNvSpPr/>
            <p:nvPr userDrawn="1"/>
          </p:nvSpPr>
          <p:spPr>
            <a:xfrm>
              <a:off x="153320" y="83520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処理 36"/>
            <p:cNvSpPr/>
            <p:nvPr userDrawn="1"/>
          </p:nvSpPr>
          <p:spPr>
            <a:xfrm>
              <a:off x="190037" y="1146357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フローチャート: 判断 37"/>
            <p:cNvSpPr/>
            <p:nvPr userDrawn="1"/>
          </p:nvSpPr>
          <p:spPr>
            <a:xfrm>
              <a:off x="153320" y="1459601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フローチャート: 判断 38"/>
            <p:cNvSpPr/>
            <p:nvPr userDrawn="1"/>
          </p:nvSpPr>
          <p:spPr>
            <a:xfrm>
              <a:off x="149365" y="170580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フローチャート: 処理 39"/>
            <p:cNvSpPr/>
            <p:nvPr userDrawn="1"/>
          </p:nvSpPr>
          <p:spPr>
            <a:xfrm>
              <a:off x="186081" y="20232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フローチャート: 判断 40"/>
            <p:cNvSpPr/>
            <p:nvPr userDrawn="1"/>
          </p:nvSpPr>
          <p:spPr>
            <a:xfrm>
              <a:off x="147523" y="2354889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3" name="グループ化 42"/>
          <p:cNvGrpSpPr/>
          <p:nvPr userDrawn="1"/>
        </p:nvGrpSpPr>
        <p:grpSpPr>
          <a:xfrm>
            <a:off x="11739386" y="233734"/>
            <a:ext cx="315110" cy="6311336"/>
            <a:chOff x="130718" y="233734"/>
            <a:chExt cx="315110" cy="6311336"/>
          </a:xfrm>
        </p:grpSpPr>
        <p:sp>
          <p:nvSpPr>
            <p:cNvPr id="44" name="フローチャート: 端子 43"/>
            <p:cNvSpPr/>
            <p:nvPr userDrawn="1"/>
          </p:nvSpPr>
          <p:spPr>
            <a:xfrm>
              <a:off x="149298" y="233734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フローチャート: 処理 44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フローチャート: 判断 45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フローチャート: 処理 46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フローチャート: 判断 47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フローチャート: 判断 48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フローチャート: 処理 49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フローチャート: 判断 50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フローチャート: 判断 51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フローチャート: 処理 52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フローチャート: 判断 53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フローチャート: 処理 54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フローチャート: 判断 55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フローチャート: 端子 56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フローチャート: 処理 57"/>
            <p:cNvSpPr/>
            <p:nvPr userDrawn="1"/>
          </p:nvSpPr>
          <p:spPr>
            <a:xfrm>
              <a:off x="190037" y="481203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フローチャート: 判断 58"/>
            <p:cNvSpPr/>
            <p:nvPr userDrawn="1"/>
          </p:nvSpPr>
          <p:spPr>
            <a:xfrm>
              <a:off x="153320" y="83520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フローチャート: 処理 59"/>
            <p:cNvSpPr/>
            <p:nvPr userDrawn="1"/>
          </p:nvSpPr>
          <p:spPr>
            <a:xfrm>
              <a:off x="190037" y="1146357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フローチャート: 判断 60"/>
            <p:cNvSpPr/>
            <p:nvPr userDrawn="1"/>
          </p:nvSpPr>
          <p:spPr>
            <a:xfrm>
              <a:off x="153320" y="1459601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2" name="フローチャート: 判断 61"/>
            <p:cNvSpPr/>
            <p:nvPr userDrawn="1"/>
          </p:nvSpPr>
          <p:spPr>
            <a:xfrm>
              <a:off x="149365" y="170580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3" name="フローチャート: 処理 62"/>
            <p:cNvSpPr/>
            <p:nvPr userDrawn="1"/>
          </p:nvSpPr>
          <p:spPr>
            <a:xfrm>
              <a:off x="186081" y="20232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フローチャート: 判断 63"/>
            <p:cNvSpPr/>
            <p:nvPr userDrawn="1"/>
          </p:nvSpPr>
          <p:spPr>
            <a:xfrm>
              <a:off x="147523" y="2354889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1797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C6F8-FCF4-42F9-87AA-C530D4CDE6B5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9" name="グループ化 8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10" name="フローチャート: 端子 9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処理 10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判断 12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処理 13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判断 14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判断 15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処理 16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判断 18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処理 19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判断 20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処理 21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フローチャート: 判断 22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フローチャート: 端子 23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5" name="グループ化 24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6" name="フローチャート: 端子 25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処理 26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判断 27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処理 28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判断 29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判断 30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処理 31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判断 32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判断 33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処理 34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判断 35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処理 36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フローチャート: 判断 37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フローチャート: 端子 38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65051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335AA757-62BF-460F-A7FD-8C9D98231F9F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9DC87277-989B-40ED-B127-353544D0CD7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8" name="グループ化 7"/>
          <p:cNvGrpSpPr/>
          <p:nvPr userDrawn="1"/>
        </p:nvGrpSpPr>
        <p:grpSpPr>
          <a:xfrm>
            <a:off x="130718" y="2322511"/>
            <a:ext cx="311088" cy="4222559"/>
            <a:chOff x="130718" y="2322511"/>
            <a:chExt cx="311088" cy="4222559"/>
          </a:xfrm>
        </p:grpSpPr>
        <p:sp>
          <p:nvSpPr>
            <p:cNvPr id="10" name="フローチャート: 端子 9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フローチャート: 処理 10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フローチャート: 判断 11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ローチャート: 処理 12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ローチャート: 判断 13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フローチャート: 判断 14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フローチャート: 処理 15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フローチャート: 判断 16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フローチャート: 判断 17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フローチャート: 処理 18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フローチャート: 判断 19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フローチャート: 処理 20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フローチャート: 判断 21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フローチャート: 端子 22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4" name="グループ化 23"/>
          <p:cNvGrpSpPr/>
          <p:nvPr userDrawn="1"/>
        </p:nvGrpSpPr>
        <p:grpSpPr>
          <a:xfrm>
            <a:off x="11738855" y="2322511"/>
            <a:ext cx="311088" cy="4222559"/>
            <a:chOff x="130718" y="2322511"/>
            <a:chExt cx="311088" cy="4222559"/>
          </a:xfrm>
        </p:grpSpPr>
        <p:sp>
          <p:nvSpPr>
            <p:cNvPr id="25" name="フローチャート: 端子 24"/>
            <p:cNvSpPr/>
            <p:nvPr userDrawn="1"/>
          </p:nvSpPr>
          <p:spPr>
            <a:xfrm>
              <a:off x="142983" y="2322511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フローチャート: 処理 25"/>
            <p:cNvSpPr/>
            <p:nvPr userDrawn="1"/>
          </p:nvSpPr>
          <p:spPr>
            <a:xfrm>
              <a:off x="175743" y="2627132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フローチャート: 判断 26"/>
            <p:cNvSpPr/>
            <p:nvPr userDrawn="1"/>
          </p:nvSpPr>
          <p:spPr>
            <a:xfrm>
              <a:off x="139026" y="29811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フローチャート: 処理 27"/>
            <p:cNvSpPr/>
            <p:nvPr userDrawn="1"/>
          </p:nvSpPr>
          <p:spPr>
            <a:xfrm>
              <a:off x="175743" y="3292286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フローチャート: 判断 28"/>
            <p:cNvSpPr/>
            <p:nvPr userDrawn="1"/>
          </p:nvSpPr>
          <p:spPr>
            <a:xfrm>
              <a:off x="139026" y="360553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フローチャート: 判断 29"/>
            <p:cNvSpPr/>
            <p:nvPr userDrawn="1"/>
          </p:nvSpPr>
          <p:spPr>
            <a:xfrm>
              <a:off x="135071" y="3851737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フローチャート: 処理 30"/>
            <p:cNvSpPr/>
            <p:nvPr userDrawn="1"/>
          </p:nvSpPr>
          <p:spPr>
            <a:xfrm>
              <a:off x="171787" y="4169161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フローチャート: 判断 31"/>
            <p:cNvSpPr/>
            <p:nvPr userDrawn="1"/>
          </p:nvSpPr>
          <p:spPr>
            <a:xfrm>
              <a:off x="133229" y="450081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フローチャート: 判断 32"/>
            <p:cNvSpPr/>
            <p:nvPr userDrawn="1"/>
          </p:nvSpPr>
          <p:spPr>
            <a:xfrm>
              <a:off x="130718" y="4804860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フローチャート: 処理 33"/>
            <p:cNvSpPr/>
            <p:nvPr userDrawn="1"/>
          </p:nvSpPr>
          <p:spPr>
            <a:xfrm>
              <a:off x="168562" y="508909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フローチャート: 判断 34"/>
            <p:cNvSpPr/>
            <p:nvPr userDrawn="1"/>
          </p:nvSpPr>
          <p:spPr>
            <a:xfrm>
              <a:off x="149298" y="5442974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ローチャート: 処理 35"/>
            <p:cNvSpPr/>
            <p:nvPr userDrawn="1"/>
          </p:nvSpPr>
          <p:spPr>
            <a:xfrm>
              <a:off x="175502" y="5726655"/>
              <a:ext cx="219075" cy="199465"/>
            </a:xfrm>
            <a:prstGeom prst="flowChartProcess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フローチャート: 判断 36"/>
            <p:cNvSpPr/>
            <p:nvPr userDrawn="1"/>
          </p:nvSpPr>
          <p:spPr>
            <a:xfrm>
              <a:off x="130718" y="6081088"/>
              <a:ext cx="292508" cy="174625"/>
            </a:xfrm>
            <a:prstGeom prst="flowChartDecision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フローチャート: 端子 37"/>
            <p:cNvSpPr/>
            <p:nvPr userDrawn="1"/>
          </p:nvSpPr>
          <p:spPr>
            <a:xfrm>
              <a:off x="136850" y="6397359"/>
              <a:ext cx="280243" cy="147711"/>
            </a:xfrm>
            <a:prstGeom prst="flowChartTerminator">
              <a:avLst/>
            </a:prstGeom>
            <a:gradFill flip="none" rotWithShape="1">
              <a:gsLst>
                <a:gs pos="0">
                  <a:srgbClr val="617168">
                    <a:shade val="30000"/>
                    <a:satMod val="115000"/>
                  </a:srgbClr>
                </a:gs>
                <a:gs pos="50000">
                  <a:srgbClr val="617168">
                    <a:shade val="67500"/>
                    <a:satMod val="115000"/>
                  </a:srgbClr>
                </a:gs>
                <a:gs pos="100000">
                  <a:srgbClr val="61716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147781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8C81D19-F12C-4731-AEF6-B924ECC7D13F}" type="datetime1">
              <a:rPr kumimoji="1" lang="ja-JP" altLang="en-US" smtClean="0"/>
              <a:t>2018/10/19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l">
              <a:defRPr sz="2400">
                <a:solidFill>
                  <a:schemeClr val="accent1"/>
                </a:solidFill>
              </a:defRPr>
            </a:lvl1pPr>
          </a:lstStyle>
          <a:p>
            <a:fld id="{9DC87277-989B-40ED-B127-353544D0CD7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39668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smtClean="0"/>
              <a:t>Tech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Stadium</a:t>
            </a:r>
            <a:r>
              <a:rPr kumimoji="1" lang="ja-JP" altLang="en-US" dirty="0" smtClean="0"/>
              <a:t> 最終発表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東京工科大学　津川巧</a:t>
            </a:r>
            <a:endParaRPr kumimoji="1" lang="en-US" altLang="ja-JP" dirty="0" smtClean="0"/>
          </a:p>
          <a:p>
            <a:r>
              <a:rPr lang="ja-JP" altLang="en-US" dirty="0" smtClean="0"/>
              <a:t>発表代理　山本馨加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665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556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TPS</a:t>
            </a:r>
            <a:r>
              <a:rPr lang="ja-JP" altLang="en-US" dirty="0" smtClean="0"/>
              <a:t>アクションスコアアタック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主人公はクラゲ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右手には銃を携えている</a:t>
            </a:r>
            <a:endParaRPr lang="en-US" altLang="ja-JP" dirty="0"/>
          </a:p>
          <a:p>
            <a:pPr lvl="1"/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天敵であるマンボウを撃破して、スコアを稼ぎゴールを目指すゲーム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3</a:t>
            </a:fld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 rotWithShape="1">
          <a:blip r:embed="rId4"/>
          <a:srcRect l="41627" t="66095" r="46744" b="8532"/>
          <a:stretch/>
        </p:blipFill>
        <p:spPr>
          <a:xfrm>
            <a:off x="4807585" y="1864826"/>
            <a:ext cx="2108546" cy="258776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5"/>
          <a:srcRect l="19586" t="50741" r="62969" b="10976"/>
          <a:stretch/>
        </p:blipFill>
        <p:spPr>
          <a:xfrm>
            <a:off x="9503884" y="3147236"/>
            <a:ext cx="2219832" cy="27401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86735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マンボウの弱点を攻撃してポイント大量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18712" y="2222287"/>
            <a:ext cx="2930328" cy="3636511"/>
          </a:xfrm>
        </p:spPr>
        <p:txBody>
          <a:bodyPr/>
          <a:lstStyle/>
          <a:p>
            <a:r>
              <a:rPr kumimoji="1" lang="ja-JP" altLang="en-US" dirty="0" smtClean="0"/>
              <a:t>胴体</a:t>
            </a:r>
            <a:r>
              <a:rPr kumimoji="1" lang="en-US" altLang="ja-JP" dirty="0" smtClean="0"/>
              <a:t>…200</a:t>
            </a:r>
            <a:r>
              <a:rPr kumimoji="1" lang="ja-JP" altLang="en-US" dirty="0" smtClean="0"/>
              <a:t>ポイント</a:t>
            </a:r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4"/>
          <a:srcRect l="42371" t="28290" r="41411" b="10889"/>
          <a:stretch/>
        </p:blipFill>
        <p:spPr>
          <a:xfrm>
            <a:off x="1426464" y="2821103"/>
            <a:ext cx="1728216" cy="364568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図 6"/>
          <p:cNvPicPr>
            <a:picLocks noChangeAspect="1"/>
          </p:cNvPicPr>
          <p:nvPr/>
        </p:nvPicPr>
        <p:blipFill rotWithShape="1">
          <a:blip r:embed="rId5"/>
          <a:srcRect l="40310" t="27872" r="44147" b="25646"/>
          <a:stretch/>
        </p:blipFill>
        <p:spPr>
          <a:xfrm>
            <a:off x="4325112" y="2821103"/>
            <a:ext cx="2029969" cy="34149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コンテンツ プレースホルダー 2"/>
          <p:cNvSpPr txBox="1">
            <a:spLocks/>
          </p:cNvSpPr>
          <p:nvPr/>
        </p:nvSpPr>
        <p:spPr>
          <a:xfrm>
            <a:off x="3749040" y="2222286"/>
            <a:ext cx="2930328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dirty="0" smtClean="0"/>
              <a:t>ヒレ</a:t>
            </a:r>
            <a:r>
              <a:rPr lang="en-US" altLang="ja-JP" dirty="0" smtClean="0"/>
              <a:t>…</a:t>
            </a:r>
            <a:r>
              <a:rPr lang="en-US" altLang="ja-JP" dirty="0"/>
              <a:t>5</a:t>
            </a:r>
            <a:r>
              <a:rPr lang="en-US" altLang="ja-JP" dirty="0" smtClean="0"/>
              <a:t>00</a:t>
            </a:r>
            <a:r>
              <a:rPr lang="ja-JP" altLang="en-US" dirty="0" smtClean="0"/>
              <a:t>ポイント</a:t>
            </a:r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ja-JP" altLang="en-US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 rotWithShape="1">
          <a:blip r:embed="rId6"/>
          <a:srcRect l="44202" t="26207" r="37144" b="12845"/>
          <a:stretch/>
        </p:blipFill>
        <p:spPr>
          <a:xfrm>
            <a:off x="7482522" y="2824552"/>
            <a:ext cx="1856231" cy="34114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6726300" y="2220120"/>
            <a:ext cx="3460116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dirty="0"/>
              <a:t>クチビル</a:t>
            </a:r>
            <a:r>
              <a:rPr lang="en-US" altLang="ja-JP" dirty="0" smtClean="0"/>
              <a:t>…</a:t>
            </a:r>
            <a:r>
              <a:rPr lang="en-US" altLang="ja-JP" dirty="0"/>
              <a:t>10</a:t>
            </a:r>
            <a:r>
              <a:rPr lang="en-US" altLang="ja-JP" dirty="0" smtClean="0"/>
              <a:t>00</a:t>
            </a:r>
            <a:r>
              <a:rPr lang="ja-JP" altLang="en-US" dirty="0" smtClean="0"/>
              <a:t>ポイント</a:t>
            </a:r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5699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Unity</a:t>
            </a:r>
            <a:r>
              <a:rPr kumimoji="1" lang="ja-JP" altLang="en-US" dirty="0" smtClean="0"/>
              <a:t>の機能「</a:t>
            </a:r>
            <a:r>
              <a:rPr kumimoji="1" lang="en-US" altLang="ja-JP" dirty="0" err="1" smtClean="0"/>
              <a:t>Raycast</a:t>
            </a:r>
            <a:r>
              <a:rPr kumimoji="1" lang="ja-JP" altLang="en-US" dirty="0" smtClean="0"/>
              <a:t>」を使用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敵の弱点部位に正確に攻撃したい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ターゲットマーカーの</a:t>
            </a:r>
            <a:r>
              <a:rPr lang="ja-JP" altLang="en-US" dirty="0"/>
              <a:t>中心</a:t>
            </a:r>
            <a:r>
              <a:rPr lang="ja-JP" altLang="en-US" dirty="0" smtClean="0"/>
              <a:t>を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正確に射抜きたい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5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4"/>
          <a:srcRect l="42966" t="27532" r="39159" b="14658"/>
          <a:stretch/>
        </p:blipFill>
        <p:spPr>
          <a:xfrm>
            <a:off x="6547104" y="2285721"/>
            <a:ext cx="1929384" cy="35096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5"/>
          <a:srcRect l="37492" t="23790" r="43343" b="18026"/>
          <a:stretch/>
        </p:blipFill>
        <p:spPr>
          <a:xfrm>
            <a:off x="8627501" y="2285720"/>
            <a:ext cx="2055196" cy="35096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30026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WWWForm</a:t>
            </a:r>
            <a:r>
              <a:rPr kumimoji="1" lang="ja-JP" altLang="en-US" dirty="0" smtClean="0"/>
              <a:t>を使用したランキング機能搭載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6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999" y="2016845"/>
            <a:ext cx="6574000" cy="36978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68346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アニメーション</a:t>
            </a:r>
            <a:r>
              <a:rPr lang="ja-JP" altLang="en-US" dirty="0" smtClean="0"/>
              <a:t>やサウンドなどフル活用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ja-JP" altLang="en-US" dirty="0" smtClean="0"/>
              <a:t>モデルがアニメーションすることで、しょぼかったヴィジュアルを何とか見れるモノへ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ja-JP" altLang="en-US" dirty="0" smtClean="0"/>
              <a:t>サウンドがあることで、操作感に爽快感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en-US" altLang="ja-JP" dirty="0" err="1" smtClean="0"/>
              <a:t>TextMeshPro</a:t>
            </a:r>
            <a:r>
              <a:rPr kumimoji="1" lang="ja-JP" altLang="en-US" dirty="0" smtClean="0"/>
              <a:t>を使って少しでもかっこよく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en-US" altLang="ja-JP" dirty="0" err="1" smtClean="0"/>
              <a:t>Time.Scale</a:t>
            </a:r>
            <a:r>
              <a:rPr kumimoji="1" lang="ja-JP" altLang="en-US" dirty="0" smtClean="0"/>
              <a:t>を変更し、スローモーション機能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ja-JP" altLang="en-US" dirty="0" smtClean="0"/>
              <a:t>シェーダ</a:t>
            </a:r>
            <a:r>
              <a:rPr kumimoji="1" lang="en-US" altLang="ja-JP" dirty="0" smtClean="0"/>
              <a:t>―</a:t>
            </a:r>
            <a:r>
              <a:rPr kumimoji="1" lang="ja-JP" altLang="en-US" dirty="0" smtClean="0"/>
              <a:t>を使用し、効果的な画面に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1625" y="3004638"/>
            <a:ext cx="5074062" cy="28541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38470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サーバーからのデータベースの扱いに大苦戦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データの受け渡しの処理がどのようなフローで行われているのか難解だった</a:t>
            </a:r>
            <a:endParaRPr kumimoji="1" lang="en-US" altLang="ja-JP" dirty="0" smtClean="0"/>
          </a:p>
          <a:p>
            <a:r>
              <a:rPr lang="ja-JP" altLang="en-US" dirty="0" smtClean="0"/>
              <a:t>エラーが大量に出て、大混乱した</a:t>
            </a:r>
            <a:endParaRPr kumimoji="1" lang="en-US" altLang="ja-JP" dirty="0"/>
          </a:p>
          <a:p>
            <a:r>
              <a:rPr lang="en-US" altLang="ja-JP" dirty="0" smtClean="0"/>
              <a:t>XAMPP</a:t>
            </a:r>
            <a:r>
              <a:rPr lang="ja-JP" altLang="en-US" dirty="0" smtClean="0"/>
              <a:t>を起動し忘れた</a:t>
            </a:r>
            <a:endParaRPr lang="en-US" altLang="ja-JP" dirty="0" smtClean="0"/>
          </a:p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endParaRPr lang="en-US" altLang="ja-JP" dirty="0" smtClean="0"/>
          </a:p>
          <a:p>
            <a:pPr lvl="1"/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講義動画とスライドをよく見て、やり直す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講師の方や友人達の</a:t>
            </a:r>
            <a:r>
              <a:rPr lang="en-US" altLang="ja-JP" dirty="0" smtClean="0"/>
              <a:t>Slack</a:t>
            </a:r>
            <a:r>
              <a:rPr lang="ja-JP" altLang="en-US" dirty="0" err="1" smtClean="0"/>
              <a:t>への</a:t>
            </a:r>
            <a:r>
              <a:rPr lang="ja-JP" altLang="en-US" dirty="0" smtClean="0"/>
              <a:t>投稿や会話をヒントに解決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6" name="右矢印 5"/>
          <p:cNvSpPr/>
          <p:nvPr/>
        </p:nvSpPr>
        <p:spPr>
          <a:xfrm rot="5400000">
            <a:off x="1504188" y="4000500"/>
            <a:ext cx="832104" cy="6583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920" y="2814257"/>
            <a:ext cx="3789997" cy="245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561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Unity</a:t>
            </a:r>
            <a:r>
              <a:rPr kumimoji="1" lang="ja-JP" altLang="en-US" dirty="0" smtClean="0"/>
              <a:t>を用いたゲーム制作などを学習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Unity</a:t>
            </a:r>
            <a:r>
              <a:rPr lang="ja-JP" altLang="en-US" dirty="0" err="1" smtClean="0"/>
              <a:t>での</a:t>
            </a:r>
            <a:r>
              <a:rPr kumimoji="1" lang="en-US" altLang="ja-JP" dirty="0" smtClean="0"/>
              <a:t>2D</a:t>
            </a:r>
            <a:r>
              <a:rPr lang="ja-JP" altLang="en-US" dirty="0" smtClean="0"/>
              <a:t>ゲーム、</a:t>
            </a:r>
            <a:r>
              <a:rPr lang="en-US" altLang="ja-JP" dirty="0" smtClean="0"/>
              <a:t>3D</a:t>
            </a:r>
            <a:r>
              <a:rPr lang="ja-JP" altLang="en-US" dirty="0" smtClean="0"/>
              <a:t>ゲーム、関連する</a:t>
            </a:r>
            <a:r>
              <a:rPr lang="ja-JP" altLang="en-US" dirty="0"/>
              <a:t>機能</a:t>
            </a:r>
            <a:r>
              <a:rPr lang="ja-JP" altLang="en-US" dirty="0" smtClean="0"/>
              <a:t>の使い方等の習得が出来た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ja-JP" altLang="en-US" dirty="0" smtClean="0"/>
              <a:t>ゲーム制作のノウハウだけでなく、データベースの扱いも学ぶことが出来た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lang="en-US" altLang="ja-JP" dirty="0" smtClean="0"/>
              <a:t>Slack</a:t>
            </a:r>
            <a:r>
              <a:rPr lang="ja-JP" altLang="en-US" dirty="0" smtClean="0"/>
              <a:t>の使い方や、就活に向けてこれからどうあるべきかを体感した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7277-989B-40ED-B127-353544D0CD7E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91237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クォータブル">
  <a:themeElements>
    <a:clrScheme name="黄緑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クォータブル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クォータブ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E5C972AB-CD55-47DE-AB07-054339724490}" vid="{4200A12C-89C4-46E1-B097-7E909A192FFB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test</Template>
  <TotalTime>66</TotalTime>
  <Words>267</Words>
  <Application>Microsoft Office PowerPoint</Application>
  <PresentationFormat>ワイド画面</PresentationFormat>
  <Paragraphs>67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ＭＳ Ｐゴシック</vt:lpstr>
      <vt:lpstr>ＭＳ ゴシック</vt:lpstr>
      <vt:lpstr>Calibri</vt:lpstr>
      <vt:lpstr>Century Gothic</vt:lpstr>
      <vt:lpstr>Wingdings 2</vt:lpstr>
      <vt:lpstr>クォータブル</vt:lpstr>
      <vt:lpstr>Tech Stadium 最終発表</vt:lpstr>
      <vt:lpstr>PowerPoint プレゼンテーション</vt:lpstr>
      <vt:lpstr>TPSアクションスコアアタック</vt:lpstr>
      <vt:lpstr>マンボウの弱点を攻撃してポイント大量</vt:lpstr>
      <vt:lpstr>Unityの機能「Raycast」を使用</vt:lpstr>
      <vt:lpstr>WWWFormを使用したランキング機能搭載</vt:lpstr>
      <vt:lpstr>アニメーションやサウンドなどフル活用</vt:lpstr>
      <vt:lpstr>サーバーからのデータベースの扱いに大苦戦</vt:lpstr>
      <vt:lpstr>Unityを用いたゲーム制作などを学習</vt:lpstr>
    </vt:vector>
  </TitlesOfParts>
  <Company>東京工科大学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Studiam 最終発表</dc:title>
  <dc:creator>Tsugawa Takumi</dc:creator>
  <cp:lastModifiedBy>Tsugawa Takumi</cp:lastModifiedBy>
  <cp:revision>26</cp:revision>
  <dcterms:created xsi:type="dcterms:W3CDTF">2018-10-18T13:57:16Z</dcterms:created>
  <dcterms:modified xsi:type="dcterms:W3CDTF">2018-10-18T23:11:39Z</dcterms:modified>
</cp:coreProperties>
</file>

<file path=docProps/thumbnail.jpeg>
</file>